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85" r:id="rId3"/>
    <p:sldId id="280" r:id="rId4"/>
    <p:sldId id="279" r:id="rId5"/>
    <p:sldId id="271" r:id="rId6"/>
    <p:sldId id="283" r:id="rId7"/>
    <p:sldId id="284" r:id="rId8"/>
    <p:sldId id="259" r:id="rId9"/>
    <p:sldId id="281" r:id="rId10"/>
    <p:sldId id="282" r:id="rId11"/>
    <p:sldId id="275" r:id="rId12"/>
    <p:sldId id="277" r:id="rId13"/>
    <p:sldId id="274" r:id="rId14"/>
    <p:sldId id="276" r:id="rId15"/>
    <p:sldId id="25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364" autoAdjust="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Long Haulage Hub Wise Sales Salience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B2FE-4131-BED1-468CC511B21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B2FE-4131-BED1-468CC511B21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B2FE-4131-BED1-468CC511B21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B2FE-4131-BED1-468CC511B21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B2FE-4131-BED1-468CC511B219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B-B2FE-4131-BED1-468CC511B219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D-B2FE-4131-BED1-468CC511B219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Sheet1!$I$2:$I$8</c:f>
              <c:strCache>
                <c:ptCount val="7"/>
                <c:pt idx="0">
                  <c:v>Pondicherry</c:v>
                </c:pt>
                <c:pt idx="1">
                  <c:v>Chidambaram</c:v>
                </c:pt>
                <c:pt idx="2">
                  <c:v>Cuddalore</c:v>
                </c:pt>
                <c:pt idx="3">
                  <c:v>Kallakurichi</c:v>
                </c:pt>
                <c:pt idx="4">
                  <c:v>Tindivanam</c:v>
                </c:pt>
                <c:pt idx="5">
                  <c:v>Villupuram</c:v>
                </c:pt>
                <c:pt idx="6">
                  <c:v>Virudachalam</c:v>
                </c:pt>
              </c:strCache>
            </c:strRef>
          </c:cat>
          <c:val>
            <c:numRef>
              <c:f>Sheet1!$M$2:$M$8</c:f>
              <c:numCache>
                <c:formatCode>0</c:formatCode>
                <c:ptCount val="7"/>
                <c:pt idx="0">
                  <c:v>26.119402985074625</c:v>
                </c:pt>
                <c:pt idx="1">
                  <c:v>22.388059701492537</c:v>
                </c:pt>
                <c:pt idx="2">
                  <c:v>23.880597014925371</c:v>
                </c:pt>
                <c:pt idx="3">
                  <c:v>6.7164179104477615</c:v>
                </c:pt>
                <c:pt idx="4">
                  <c:v>2.9850746268656714</c:v>
                </c:pt>
                <c:pt idx="5">
                  <c:v>16.417910447761194</c:v>
                </c:pt>
                <c:pt idx="6">
                  <c:v>1.4925373134328357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B2FE-4131-BED1-468CC511B219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/>
              <a:t>C&amp;M Hub Wise Sales Salience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"/>
          <c:y val="0.20358814523184601"/>
          <c:w val="0.73502340332458438"/>
          <c:h val="0.75474518810148727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7787-439B-ABFF-8FDF617ED32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7787-439B-ABFF-8FDF617ED32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7787-439B-ABFF-8FDF617ED32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7787-439B-ABFF-8FDF617ED32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7787-439B-ABFF-8FDF617ED32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B-7787-439B-ABFF-8FDF617ED32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D-7787-439B-ABFF-8FDF617ED32A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Sheet1!$I$2:$I$8</c:f>
              <c:strCache>
                <c:ptCount val="7"/>
                <c:pt idx="0">
                  <c:v>Pondicherry</c:v>
                </c:pt>
                <c:pt idx="1">
                  <c:v>Chidambaram</c:v>
                </c:pt>
                <c:pt idx="2">
                  <c:v>Cuddalore</c:v>
                </c:pt>
                <c:pt idx="3">
                  <c:v>Kallakurichi</c:v>
                </c:pt>
                <c:pt idx="4">
                  <c:v>Tindivanam</c:v>
                </c:pt>
                <c:pt idx="5">
                  <c:v>Villupuram</c:v>
                </c:pt>
                <c:pt idx="6">
                  <c:v>Virudachalam</c:v>
                </c:pt>
              </c:strCache>
            </c:strRef>
          </c:cat>
          <c:val>
            <c:numRef>
              <c:f>Sheet1!$L$2:$L$8</c:f>
              <c:numCache>
                <c:formatCode>0</c:formatCode>
                <c:ptCount val="7"/>
                <c:pt idx="0">
                  <c:v>24.858757062146893</c:v>
                </c:pt>
                <c:pt idx="1">
                  <c:v>19.774011299435028</c:v>
                </c:pt>
                <c:pt idx="2">
                  <c:v>16.38418079096045</c:v>
                </c:pt>
                <c:pt idx="3">
                  <c:v>5.0847457627118651</c:v>
                </c:pt>
                <c:pt idx="4">
                  <c:v>8.4745762711864394</c:v>
                </c:pt>
                <c:pt idx="5">
                  <c:v>19.209039548022599</c:v>
                </c:pt>
                <c:pt idx="6">
                  <c:v>6.2146892655367232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7787-439B-ABFF-8FDF617ED32A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jpeg>
</file>

<file path=ppt/media/image11.jpg>
</file>

<file path=ppt/media/image12.jpg>
</file>

<file path=ppt/media/image13.jpeg>
</file>

<file path=ppt/media/image14.jpeg>
</file>

<file path=ppt/media/image15.jpg>
</file>

<file path=ppt/media/image16.jpg>
</file>

<file path=ppt/media/image17.jpeg>
</file>

<file path=ppt/media/image18.jpeg>
</file>

<file path=ppt/media/image19.png>
</file>

<file path=ppt/media/image2.jpg>
</file>

<file path=ppt/media/image3.jpg>
</file>

<file path=ppt/media/image4.jpg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43B81-D231-4945-A774-9C35CA36E999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0257C9-E508-4C78-A174-1BF09052CE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762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Title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129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Divider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070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Divider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9725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926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854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0389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967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9808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024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4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93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Divider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4491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381125"/>
          </a:xfrm>
        </p:spPr>
        <p:txBody>
          <a:bodyPr anchor="b">
            <a:noAutofit/>
          </a:bodyPr>
          <a:lstStyle>
            <a:lvl1pPr algn="ctr">
              <a:defRPr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04651"/>
            <a:ext cx="9144000" cy="782493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15569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raph &amp; text_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38201" y="1144588"/>
            <a:ext cx="10224751" cy="4651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4"/>
          </p:nvPr>
        </p:nvSpPr>
        <p:spPr>
          <a:xfrm>
            <a:off x="838200" y="1609725"/>
            <a:ext cx="10443694" cy="3258489"/>
          </a:xfrm>
        </p:spPr>
        <p:txBody>
          <a:bodyPr/>
          <a:lstStyle/>
          <a:p>
            <a:r>
              <a:rPr lang="en-US" smtClean="0"/>
              <a:t>Click icon to add chart</a:t>
            </a:r>
            <a:endParaRPr lang="en-GB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38200" y="4868215"/>
            <a:ext cx="10443693" cy="1390917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4826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raph &amp; text_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838201" y="1144588"/>
            <a:ext cx="10224752" cy="4524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4"/>
          </p:nvPr>
        </p:nvSpPr>
        <p:spPr>
          <a:xfrm>
            <a:off x="6259513" y="1597025"/>
            <a:ext cx="5086350" cy="4649788"/>
          </a:xfrm>
        </p:spPr>
        <p:txBody>
          <a:bodyPr/>
          <a:lstStyle/>
          <a:p>
            <a:r>
              <a:rPr lang="en-US" smtClean="0"/>
              <a:t>Click icon to add chart</a:t>
            </a:r>
            <a:endParaRPr lang="en-GB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838200" y="1597025"/>
            <a:ext cx="5381625" cy="46624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95563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A9DE61E-BFA3-49ED-B5AE-395454FC5E3C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204902" cy="686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08237" y="1662113"/>
            <a:ext cx="6890309" cy="17891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 b="1">
                <a:solidFill>
                  <a:schemeClr val="bg1"/>
                </a:solidFill>
              </a:defRPr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en-US" dirty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36501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107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1738648"/>
            <a:ext cx="6348211" cy="1303004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3717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38201" y="1144589"/>
            <a:ext cx="10224752" cy="50165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11581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838201" y="1144589"/>
            <a:ext cx="10224752" cy="50165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7449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9" y="365125"/>
            <a:ext cx="10184526" cy="779463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12925"/>
            <a:ext cx="5157787" cy="6921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812925"/>
            <a:ext cx="5183188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39788" y="1144588"/>
            <a:ext cx="10184527" cy="50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75153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4 Content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282" y="1911057"/>
            <a:ext cx="662051" cy="185976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986" y="1911056"/>
            <a:ext cx="662051" cy="185976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282" y="4133704"/>
            <a:ext cx="662051" cy="185976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986" y="4133703"/>
            <a:ext cx="662051" cy="1859761"/>
          </a:xfrm>
          <a:prstGeom prst="rect">
            <a:avLst/>
          </a:prstGeom>
        </p:spPr>
      </p:pic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838201" y="1144588"/>
            <a:ext cx="10224752" cy="4905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sz="quarter" idx="14"/>
          </p:nvPr>
        </p:nvSpPr>
        <p:spPr>
          <a:xfrm>
            <a:off x="2014538" y="1911350"/>
            <a:ext cx="4081462" cy="18589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8"/>
          </p:nvPr>
        </p:nvSpPr>
        <p:spPr>
          <a:xfrm>
            <a:off x="6919037" y="1931051"/>
            <a:ext cx="4081463" cy="185196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3" name="Content Placeholder 32"/>
          <p:cNvSpPr>
            <a:spLocks noGrp="1"/>
          </p:cNvSpPr>
          <p:nvPr>
            <p:ph sz="quarter" idx="19"/>
          </p:nvPr>
        </p:nvSpPr>
        <p:spPr>
          <a:xfrm>
            <a:off x="2014538" y="4146193"/>
            <a:ext cx="4081462" cy="18716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5" name="Content Placeholder 34"/>
          <p:cNvSpPr>
            <a:spLocks noGrp="1"/>
          </p:cNvSpPr>
          <p:nvPr>
            <p:ph sz="quarter" idx="20"/>
          </p:nvPr>
        </p:nvSpPr>
        <p:spPr>
          <a:xfrm>
            <a:off x="6919037" y="4140851"/>
            <a:ext cx="4081463" cy="187700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193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741867"/>
            <a:ext cx="3932237" cy="627845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41867"/>
            <a:ext cx="6172200" cy="440135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69712"/>
            <a:ext cx="3932237" cy="377351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839788" y="1144588"/>
            <a:ext cx="10184527" cy="4778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839788" y="334963"/>
            <a:ext cx="10184527" cy="809625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4412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790163"/>
            <a:ext cx="3932237" cy="556388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790161"/>
            <a:ext cx="6172200" cy="43273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46551"/>
            <a:ext cx="3932237" cy="377091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9788" y="373488"/>
            <a:ext cx="10171649" cy="783208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839788" y="1156694"/>
            <a:ext cx="10171649" cy="485139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20377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779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356350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4E433-A1AF-40CE-9FED-29246AF1D14C}" type="datetimeFigureOut">
              <a:rPr lang="en-GB" smtClean="0"/>
              <a:t>09/04/2024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58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59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3" r:id="rId2"/>
    <p:sldLayoutId id="2147483665" r:id="rId3"/>
    <p:sldLayoutId id="2147483650" r:id="rId4"/>
    <p:sldLayoutId id="2147483652" r:id="rId5"/>
    <p:sldLayoutId id="2147483653" r:id="rId6"/>
    <p:sldLayoutId id="2147483662" r:id="rId7"/>
    <p:sldLayoutId id="2147483656" r:id="rId8"/>
    <p:sldLayoutId id="2147483657" r:id="rId9"/>
    <p:sldLayoutId id="2147483669" r:id="rId10"/>
    <p:sldLayoutId id="2147483670" r:id="rId11"/>
    <p:sldLayoutId id="2147483655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eg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PERFORMANCE REPORT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J.GEORGE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268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540038"/>
          </a:xfrm>
        </p:spPr>
        <p:txBody>
          <a:bodyPr/>
          <a:lstStyle/>
          <a:p>
            <a:r>
              <a:rPr lang="en-GB" dirty="0" smtClean="0"/>
              <a:t>TOP 20 CUSTOMERS</a:t>
            </a:r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8909710"/>
              </p:ext>
            </p:extLst>
          </p:nvPr>
        </p:nvGraphicFramePr>
        <p:xfrm>
          <a:off x="1131455" y="1385457"/>
          <a:ext cx="4050145" cy="3997921"/>
        </p:xfrm>
        <a:graphic>
          <a:graphicData uri="http://schemas.openxmlformats.org/drawingml/2006/table">
            <a:tbl>
              <a:tblPr/>
              <a:tblGrid>
                <a:gridCol w="2891105">
                  <a:extLst>
                    <a:ext uri="{9D8B030D-6E8A-4147-A177-3AD203B41FA5}">
                      <a16:colId xmlns:a16="http://schemas.microsoft.com/office/drawing/2014/main" val="2979361874"/>
                    </a:ext>
                  </a:extLst>
                </a:gridCol>
                <a:gridCol w="1159040">
                  <a:extLst>
                    <a:ext uri="{9D8B030D-6E8A-4147-A177-3AD203B41FA5}">
                      <a16:colId xmlns:a16="http://schemas.microsoft.com/office/drawing/2014/main" val="3238237064"/>
                    </a:ext>
                  </a:extLst>
                </a:gridCol>
              </a:tblGrid>
              <a:tr h="4895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VERTICAL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7585067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DHANUSU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9955948"/>
                  </a:ext>
                </a:extLst>
              </a:tr>
              <a:tr h="27593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ADHIPARASAKTHI BLUE METALS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873570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HAMRESH INFRA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9580791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I.YASIN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3380179"/>
                  </a:ext>
                </a:extLst>
              </a:tr>
              <a:tr h="26562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KALIYAMOORTHY EZHILARASAN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3808546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 KALYANAKUMAR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310382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MANI AND CO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9849641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 P S CONSTRUCTION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720381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OM SAKTHI CONSTRUCTIONS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9022782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SABANAYAGAM AND CO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335775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SANKARI.P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020013"/>
                  </a:ext>
                </a:extLst>
              </a:tr>
              <a:tr h="2966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 K A AND CO TRANSPORT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048448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534099"/>
              </p:ext>
            </p:extLst>
          </p:nvPr>
        </p:nvGraphicFramePr>
        <p:xfrm>
          <a:off x="5950576" y="1385457"/>
          <a:ext cx="4331853" cy="2840692"/>
        </p:xfrm>
        <a:graphic>
          <a:graphicData uri="http://schemas.openxmlformats.org/drawingml/2006/table">
            <a:tbl>
              <a:tblPr/>
              <a:tblGrid>
                <a:gridCol w="2909453">
                  <a:extLst>
                    <a:ext uri="{9D8B030D-6E8A-4147-A177-3AD203B41FA5}">
                      <a16:colId xmlns:a16="http://schemas.microsoft.com/office/drawing/2014/main" val="762603074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138350502"/>
                    </a:ext>
                  </a:extLst>
                </a:gridCol>
              </a:tblGrid>
              <a:tr h="383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VERTICAL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277603"/>
                  </a:ext>
                </a:extLst>
              </a:tr>
              <a:tr h="26272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RAMAMOORTHY VIJAYRAM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929224"/>
                  </a:ext>
                </a:extLst>
              </a:tr>
              <a:tr h="32327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L.KRISHNAVENI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28336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SINDUJA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1516035"/>
                  </a:ext>
                </a:extLst>
              </a:tr>
              <a:tr h="3232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N.ALAMELU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1168396"/>
                  </a:ext>
                </a:extLst>
              </a:tr>
              <a:tr h="33251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NATIONAL OXYGEN LIMITED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2198946"/>
                  </a:ext>
                </a:extLst>
              </a:tr>
              <a:tr h="26785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RAJA S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903309"/>
                  </a:ext>
                </a:extLst>
              </a:tr>
              <a:tr h="25861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KANNAN KARTHIKEYAN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3577597"/>
                  </a:ext>
                </a:extLst>
              </a:tr>
              <a:tr h="38382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K. K. LOGISTICS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17268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88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7437" y="997526"/>
            <a:ext cx="9284854" cy="26785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MAP : CUSTOMER MEET</a:t>
            </a:r>
            <a:br>
              <a:rPr lang="en-GB" dirty="0" smtClean="0"/>
            </a:b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940"/>
          <a:stretch/>
        </p:blipFill>
        <p:spPr>
          <a:xfrm>
            <a:off x="607292" y="997526"/>
            <a:ext cx="3073825" cy="27893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909" y="932057"/>
            <a:ext cx="3656676" cy="48221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135" y="932057"/>
            <a:ext cx="3647634" cy="48133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37481" y="3733179"/>
            <a:ext cx="4563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PIC 1 : CHIDAMBARAM CUSTOMER MEET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40909" y="5867765"/>
            <a:ext cx="4563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PIC 2 : CUDDALORE CUSTOMER MEET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97585" y="5867765"/>
            <a:ext cx="4563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PIC 3 : TINDIVANAM CUSTOMER MEET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2" y="4045464"/>
            <a:ext cx="3193472" cy="281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73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95" y="428288"/>
            <a:ext cx="6724072" cy="53216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069" y="428288"/>
            <a:ext cx="5039246" cy="37188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28631" y="5969423"/>
            <a:ext cx="4563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TINDIVANAM CUSTOMER MEET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8012" y="5969423"/>
            <a:ext cx="4563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PONDY  CUSTOMER MEET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231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2927" y="427084"/>
            <a:ext cx="9284854" cy="39495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LOAN MELAS’S WITH FINANCIERS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67" y="962735"/>
            <a:ext cx="3425006" cy="25703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2166" y="3533095"/>
            <a:ext cx="4563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PIC 1 : LOAN MELA WITH SRIRAM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321" y="962734"/>
            <a:ext cx="4011825" cy="25703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286328" y="5021274"/>
            <a:ext cx="45633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PIC 3 &amp; 4LOAN MELA WITH SFL 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FINANCIERS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2763" r="681" b="22432"/>
          <a:stretch/>
        </p:blipFill>
        <p:spPr>
          <a:xfrm>
            <a:off x="4014724" y="3902427"/>
            <a:ext cx="7909421" cy="28840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43" b="37509"/>
          <a:stretch/>
        </p:blipFill>
        <p:spPr>
          <a:xfrm>
            <a:off x="3694545" y="968098"/>
            <a:ext cx="4082473" cy="256499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2164" y="4271759"/>
            <a:ext cx="4563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PIC 2: LOAN MELA WITH YES BANK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8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39801" y="0"/>
            <a:ext cx="9940635" cy="893716"/>
          </a:xfrm>
        </p:spPr>
        <p:txBody>
          <a:bodyPr>
            <a:normAutofit/>
          </a:bodyPr>
          <a:lstStyle/>
          <a:p>
            <a:r>
              <a:rPr lang="en-GB" dirty="0" smtClean="0"/>
              <a:t>MAP : TOUCH &amp; FEEL 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60" y="893716"/>
            <a:ext cx="5177158" cy="58096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127" y="893715"/>
            <a:ext cx="5098873" cy="578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27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814" y="402672"/>
            <a:ext cx="7798525" cy="312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2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540038"/>
          </a:xfrm>
        </p:spPr>
        <p:txBody>
          <a:bodyPr/>
          <a:lstStyle/>
          <a:p>
            <a:r>
              <a:rPr lang="en-GB" dirty="0" smtClean="0"/>
              <a:t>% of Growth over FY 22-23 VS FY 23-24</a:t>
            </a:r>
            <a:endParaRPr lang="en-GB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816726"/>
              </p:ext>
            </p:extLst>
          </p:nvPr>
        </p:nvGraphicFramePr>
        <p:xfrm>
          <a:off x="705427" y="2403960"/>
          <a:ext cx="7441046" cy="2052854"/>
        </p:xfrm>
        <a:graphic>
          <a:graphicData uri="http://schemas.openxmlformats.org/drawingml/2006/table">
            <a:tbl>
              <a:tblPr/>
              <a:tblGrid>
                <a:gridCol w="1379796">
                  <a:extLst>
                    <a:ext uri="{9D8B030D-6E8A-4147-A177-3AD203B41FA5}">
                      <a16:colId xmlns:a16="http://schemas.microsoft.com/office/drawing/2014/main" val="4067141973"/>
                    </a:ext>
                  </a:extLst>
                </a:gridCol>
                <a:gridCol w="1478840">
                  <a:extLst>
                    <a:ext uri="{9D8B030D-6E8A-4147-A177-3AD203B41FA5}">
                      <a16:colId xmlns:a16="http://schemas.microsoft.com/office/drawing/2014/main" val="656721075"/>
                    </a:ext>
                  </a:extLst>
                </a:gridCol>
                <a:gridCol w="886526">
                  <a:extLst>
                    <a:ext uri="{9D8B030D-6E8A-4147-A177-3AD203B41FA5}">
                      <a16:colId xmlns:a16="http://schemas.microsoft.com/office/drawing/2014/main" val="3348704033"/>
                    </a:ext>
                  </a:extLst>
                </a:gridCol>
                <a:gridCol w="1182683">
                  <a:extLst>
                    <a:ext uri="{9D8B030D-6E8A-4147-A177-3AD203B41FA5}">
                      <a16:colId xmlns:a16="http://schemas.microsoft.com/office/drawing/2014/main" val="3005044176"/>
                    </a:ext>
                  </a:extLst>
                </a:gridCol>
                <a:gridCol w="1330518">
                  <a:extLst>
                    <a:ext uri="{9D8B030D-6E8A-4147-A177-3AD203B41FA5}">
                      <a16:colId xmlns:a16="http://schemas.microsoft.com/office/drawing/2014/main" val="3860848855"/>
                    </a:ext>
                  </a:extLst>
                </a:gridCol>
                <a:gridCol w="1182683">
                  <a:extLst>
                    <a:ext uri="{9D8B030D-6E8A-4147-A177-3AD203B41FA5}">
                      <a16:colId xmlns:a16="http://schemas.microsoft.com/office/drawing/2014/main" val="2645492318"/>
                    </a:ext>
                  </a:extLst>
                </a:gridCol>
              </a:tblGrid>
              <a:tr h="344120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VERTICAL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LH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8044176"/>
                  </a:ext>
                </a:extLst>
              </a:tr>
              <a:tr h="58144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LH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22-23 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23-24 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% Achieved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% Gain 23 vs 24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340729"/>
                  </a:ext>
                </a:extLst>
              </a:tr>
              <a:tr h="34412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Villupuram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5346834"/>
                  </a:ext>
                </a:extLst>
              </a:tr>
              <a:tr h="34412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Pondy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9496179"/>
                  </a:ext>
                </a:extLst>
              </a:tr>
              <a:tr h="4390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Avg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86244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7716486"/>
              </p:ext>
            </p:extLst>
          </p:nvPr>
        </p:nvGraphicFramePr>
        <p:xfrm>
          <a:off x="705427" y="4456814"/>
          <a:ext cx="7598064" cy="2317104"/>
        </p:xfrm>
        <a:graphic>
          <a:graphicData uri="http://schemas.openxmlformats.org/drawingml/2006/table">
            <a:tbl>
              <a:tblPr/>
              <a:tblGrid>
                <a:gridCol w="1236893">
                  <a:extLst>
                    <a:ext uri="{9D8B030D-6E8A-4147-A177-3AD203B41FA5}">
                      <a16:colId xmlns:a16="http://schemas.microsoft.com/office/drawing/2014/main" val="881870614"/>
                    </a:ext>
                  </a:extLst>
                </a:gridCol>
                <a:gridCol w="1491976">
                  <a:extLst>
                    <a:ext uri="{9D8B030D-6E8A-4147-A177-3AD203B41FA5}">
                      <a16:colId xmlns:a16="http://schemas.microsoft.com/office/drawing/2014/main" val="2748651276"/>
                    </a:ext>
                  </a:extLst>
                </a:gridCol>
                <a:gridCol w="783025">
                  <a:extLst>
                    <a:ext uri="{9D8B030D-6E8A-4147-A177-3AD203B41FA5}">
                      <a16:colId xmlns:a16="http://schemas.microsoft.com/office/drawing/2014/main" val="233484531"/>
                    </a:ext>
                  </a:extLst>
                </a:gridCol>
                <a:gridCol w="1060195">
                  <a:extLst>
                    <a:ext uri="{9D8B030D-6E8A-4147-A177-3AD203B41FA5}">
                      <a16:colId xmlns:a16="http://schemas.microsoft.com/office/drawing/2014/main" val="2427941184"/>
                    </a:ext>
                  </a:extLst>
                </a:gridCol>
                <a:gridCol w="1281070">
                  <a:extLst>
                    <a:ext uri="{9D8B030D-6E8A-4147-A177-3AD203B41FA5}">
                      <a16:colId xmlns:a16="http://schemas.microsoft.com/office/drawing/2014/main" val="1446501598"/>
                    </a:ext>
                  </a:extLst>
                </a:gridCol>
                <a:gridCol w="1744905">
                  <a:extLst>
                    <a:ext uri="{9D8B030D-6E8A-4147-A177-3AD203B41FA5}">
                      <a16:colId xmlns:a16="http://schemas.microsoft.com/office/drawing/2014/main" val="635774440"/>
                    </a:ext>
                  </a:extLst>
                </a:gridCol>
              </a:tblGrid>
              <a:tr h="452346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VERTICAL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0175208"/>
                  </a:ext>
                </a:extLst>
              </a:tr>
              <a:tr h="45234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22-23 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23-24 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% Achieved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% Gain 23 vs 24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5233620"/>
                  </a:ext>
                </a:extLst>
              </a:tr>
              <a:tr h="45234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Villupuram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968759"/>
                  </a:ext>
                </a:extLst>
              </a:tr>
              <a:tr h="3412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Pondy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5230934"/>
                  </a:ext>
                </a:extLst>
              </a:tr>
              <a:tr h="57713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Avg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29.5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325781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980786" y="1285230"/>
            <a:ext cx="70473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353F4C"/>
                </a:solidFill>
                <a:latin typeface="roboto"/>
              </a:rPr>
              <a:t>LH FY 23-24 Total Market Share Gain over FY 22- 23 = 14.5 %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80786" y="1879050"/>
            <a:ext cx="70473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353F4C"/>
                </a:solidFill>
                <a:latin typeface="roboto"/>
              </a:rPr>
              <a:t>C&amp;M FY 23-24 Total Market Share Gain over FY 22- 23 = -3 %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25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540038"/>
          </a:xfrm>
        </p:spPr>
        <p:txBody>
          <a:bodyPr/>
          <a:lstStyle/>
          <a:p>
            <a:r>
              <a:rPr lang="en-GB" dirty="0" smtClean="0"/>
              <a:t>MARKET SHARE PERFORMANCE-LH</a:t>
            </a:r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8776421"/>
              </p:ext>
            </p:extLst>
          </p:nvPr>
        </p:nvGraphicFramePr>
        <p:xfrm>
          <a:off x="1343891" y="905166"/>
          <a:ext cx="8031018" cy="2828543"/>
        </p:xfrm>
        <a:graphic>
          <a:graphicData uri="http://schemas.openxmlformats.org/drawingml/2006/table">
            <a:tbl>
              <a:tblPr/>
              <a:tblGrid>
                <a:gridCol w="1595908">
                  <a:extLst>
                    <a:ext uri="{9D8B030D-6E8A-4147-A177-3AD203B41FA5}">
                      <a16:colId xmlns:a16="http://schemas.microsoft.com/office/drawing/2014/main" val="3680102000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3768348878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1583525671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2987249750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2703969079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547301838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1044480627"/>
                    </a:ext>
                  </a:extLst>
                </a:gridCol>
                <a:gridCol w="1492946">
                  <a:extLst>
                    <a:ext uri="{9D8B030D-6E8A-4147-A177-3AD203B41FA5}">
                      <a16:colId xmlns:a16="http://schemas.microsoft.com/office/drawing/2014/main" val="2380138036"/>
                    </a:ext>
                  </a:extLst>
                </a:gridCol>
              </a:tblGrid>
              <a:tr h="22856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Cumulative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Pondy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991405"/>
                  </a:ext>
                </a:extLst>
              </a:tr>
              <a:tr h="2285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FY 22-23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FY 23-24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7148346"/>
                  </a:ext>
                </a:extLst>
              </a:tr>
              <a:tr h="2285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 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 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311499"/>
                  </a:ext>
                </a:extLst>
              </a:tr>
              <a:tr h="3828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4X2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7.446809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32.6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0075770"/>
                  </a:ext>
                </a:extLst>
              </a:tr>
              <a:tr h="3828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6X2 MAV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44.44444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5.6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90205"/>
                  </a:ext>
                </a:extLst>
              </a:tr>
              <a:tr h="3828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8X2 MAV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83.33333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-33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8750472"/>
                  </a:ext>
                </a:extLst>
              </a:tr>
              <a:tr h="3828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10X2 MAV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92.85714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66.66667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-26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272575"/>
                  </a:ext>
                </a:extLst>
              </a:tr>
              <a:tr h="3828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MAV 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68.42105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54.7619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-13.7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467597"/>
                  </a:ext>
                </a:extLst>
              </a:tr>
              <a:tr h="228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Tractors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#DIV/0!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15099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53024"/>
              </p:ext>
            </p:extLst>
          </p:nvPr>
        </p:nvGraphicFramePr>
        <p:xfrm>
          <a:off x="1343891" y="3843317"/>
          <a:ext cx="8031018" cy="2893175"/>
        </p:xfrm>
        <a:graphic>
          <a:graphicData uri="http://schemas.openxmlformats.org/drawingml/2006/table">
            <a:tbl>
              <a:tblPr/>
              <a:tblGrid>
                <a:gridCol w="1595908">
                  <a:extLst>
                    <a:ext uri="{9D8B030D-6E8A-4147-A177-3AD203B41FA5}">
                      <a16:colId xmlns:a16="http://schemas.microsoft.com/office/drawing/2014/main" val="1430432134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3673390047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372035804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1358457682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2490782842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2231744256"/>
                    </a:ext>
                  </a:extLst>
                </a:gridCol>
                <a:gridCol w="823694">
                  <a:extLst>
                    <a:ext uri="{9D8B030D-6E8A-4147-A177-3AD203B41FA5}">
                      <a16:colId xmlns:a16="http://schemas.microsoft.com/office/drawing/2014/main" val="2982406739"/>
                    </a:ext>
                  </a:extLst>
                </a:gridCol>
                <a:gridCol w="1492946">
                  <a:extLst>
                    <a:ext uri="{9D8B030D-6E8A-4147-A177-3AD203B41FA5}">
                      <a16:colId xmlns:a16="http://schemas.microsoft.com/office/drawing/2014/main" val="832599414"/>
                    </a:ext>
                  </a:extLst>
                </a:gridCol>
              </a:tblGrid>
              <a:tr h="217159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Cumulative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Villupuram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0495266"/>
                  </a:ext>
                </a:extLst>
              </a:tr>
              <a:tr h="217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FY 22-23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FY 23-24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901582"/>
                  </a:ext>
                </a:extLst>
              </a:tr>
              <a:tr h="217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Delta 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4580864"/>
                  </a:ext>
                </a:extLst>
              </a:tr>
              <a:tr h="2171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4X2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739617"/>
                  </a:ext>
                </a:extLst>
              </a:tr>
              <a:tr h="4028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6X2 MAV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33.33333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35.71429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9222139"/>
                  </a:ext>
                </a:extLst>
              </a:tr>
              <a:tr h="4028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8X2 MAV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76.92308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-8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2941850"/>
                  </a:ext>
                </a:extLst>
              </a:tr>
              <a:tr h="4028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10X2 MAV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94.80519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89.47368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8294992"/>
                  </a:ext>
                </a:extLst>
              </a:tr>
              <a:tr h="4028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MAV 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86.86869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79.61165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-7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279636"/>
                  </a:ext>
                </a:extLst>
              </a:tr>
              <a:tr h="4028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Tractors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71.42857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25829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0161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540038"/>
          </a:xfrm>
        </p:spPr>
        <p:txBody>
          <a:bodyPr/>
          <a:lstStyle/>
          <a:p>
            <a:r>
              <a:rPr lang="en-GB" dirty="0" smtClean="0"/>
              <a:t>MARKET SHARE PERFORMANCE-TIPPER</a:t>
            </a: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874685"/>
              </p:ext>
            </p:extLst>
          </p:nvPr>
        </p:nvGraphicFramePr>
        <p:xfrm>
          <a:off x="1840344" y="974073"/>
          <a:ext cx="7626930" cy="2508040"/>
        </p:xfrm>
        <a:graphic>
          <a:graphicData uri="http://schemas.openxmlformats.org/drawingml/2006/table">
            <a:tbl>
              <a:tblPr/>
              <a:tblGrid>
                <a:gridCol w="1384652">
                  <a:extLst>
                    <a:ext uri="{9D8B030D-6E8A-4147-A177-3AD203B41FA5}">
                      <a16:colId xmlns:a16="http://schemas.microsoft.com/office/drawing/2014/main" val="764835090"/>
                    </a:ext>
                  </a:extLst>
                </a:gridCol>
                <a:gridCol w="1089560">
                  <a:extLst>
                    <a:ext uri="{9D8B030D-6E8A-4147-A177-3AD203B41FA5}">
                      <a16:colId xmlns:a16="http://schemas.microsoft.com/office/drawing/2014/main" val="3287192385"/>
                    </a:ext>
                  </a:extLst>
                </a:gridCol>
                <a:gridCol w="1271154">
                  <a:extLst>
                    <a:ext uri="{9D8B030D-6E8A-4147-A177-3AD203B41FA5}">
                      <a16:colId xmlns:a16="http://schemas.microsoft.com/office/drawing/2014/main" val="4145812701"/>
                    </a:ext>
                  </a:extLst>
                </a:gridCol>
                <a:gridCol w="726375">
                  <a:extLst>
                    <a:ext uri="{9D8B030D-6E8A-4147-A177-3AD203B41FA5}">
                      <a16:colId xmlns:a16="http://schemas.microsoft.com/office/drawing/2014/main" val="2041145980"/>
                    </a:ext>
                  </a:extLst>
                </a:gridCol>
                <a:gridCol w="726375">
                  <a:extLst>
                    <a:ext uri="{9D8B030D-6E8A-4147-A177-3AD203B41FA5}">
                      <a16:colId xmlns:a16="http://schemas.microsoft.com/office/drawing/2014/main" val="2590389784"/>
                    </a:ext>
                  </a:extLst>
                </a:gridCol>
                <a:gridCol w="726375">
                  <a:extLst>
                    <a:ext uri="{9D8B030D-6E8A-4147-A177-3AD203B41FA5}">
                      <a16:colId xmlns:a16="http://schemas.microsoft.com/office/drawing/2014/main" val="3886408765"/>
                    </a:ext>
                  </a:extLst>
                </a:gridCol>
                <a:gridCol w="885268">
                  <a:extLst>
                    <a:ext uri="{9D8B030D-6E8A-4147-A177-3AD203B41FA5}">
                      <a16:colId xmlns:a16="http://schemas.microsoft.com/office/drawing/2014/main" val="4163980600"/>
                    </a:ext>
                  </a:extLst>
                </a:gridCol>
                <a:gridCol w="817171">
                  <a:extLst>
                    <a:ext uri="{9D8B030D-6E8A-4147-A177-3AD203B41FA5}">
                      <a16:colId xmlns:a16="http://schemas.microsoft.com/office/drawing/2014/main" val="1915137436"/>
                    </a:ext>
                  </a:extLst>
                </a:gridCol>
              </a:tblGrid>
              <a:tr h="313505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Cum Mar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Pondy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8723965"/>
                  </a:ext>
                </a:extLst>
              </a:tr>
              <a:tr h="3135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FY 22-23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FY 23-24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Delta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044300"/>
                  </a:ext>
                </a:extLst>
              </a:tr>
              <a:tr h="3135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3450439"/>
                  </a:ext>
                </a:extLst>
              </a:tr>
              <a:tr h="313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4x2 Tipper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-25%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638191"/>
                  </a:ext>
                </a:extLst>
              </a:tr>
              <a:tr h="313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Tipper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08227"/>
                  </a:ext>
                </a:extLst>
              </a:tr>
              <a:tr h="313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Tipper 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012039"/>
                  </a:ext>
                </a:extLst>
              </a:tr>
              <a:tr h="313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10x4 Tipper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543534"/>
                  </a:ext>
                </a:extLst>
              </a:tr>
              <a:tr h="313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Tipper Total 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173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chemeClr val="accent6">
                              <a:lumMod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23411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8006424"/>
              </p:ext>
            </p:extLst>
          </p:nvPr>
        </p:nvGraphicFramePr>
        <p:xfrm>
          <a:off x="1840344" y="3698803"/>
          <a:ext cx="7626929" cy="3025272"/>
        </p:xfrm>
        <a:graphic>
          <a:graphicData uri="http://schemas.openxmlformats.org/drawingml/2006/table">
            <a:tbl>
              <a:tblPr/>
              <a:tblGrid>
                <a:gridCol w="1264246">
                  <a:extLst>
                    <a:ext uri="{9D8B030D-6E8A-4147-A177-3AD203B41FA5}">
                      <a16:colId xmlns:a16="http://schemas.microsoft.com/office/drawing/2014/main" val="4034197114"/>
                    </a:ext>
                  </a:extLst>
                </a:gridCol>
                <a:gridCol w="994817">
                  <a:extLst>
                    <a:ext uri="{9D8B030D-6E8A-4147-A177-3AD203B41FA5}">
                      <a16:colId xmlns:a16="http://schemas.microsoft.com/office/drawing/2014/main" val="1926123307"/>
                    </a:ext>
                  </a:extLst>
                </a:gridCol>
                <a:gridCol w="1160620">
                  <a:extLst>
                    <a:ext uri="{9D8B030D-6E8A-4147-A177-3AD203B41FA5}">
                      <a16:colId xmlns:a16="http://schemas.microsoft.com/office/drawing/2014/main" val="3585474346"/>
                    </a:ext>
                  </a:extLst>
                </a:gridCol>
                <a:gridCol w="663212">
                  <a:extLst>
                    <a:ext uri="{9D8B030D-6E8A-4147-A177-3AD203B41FA5}">
                      <a16:colId xmlns:a16="http://schemas.microsoft.com/office/drawing/2014/main" val="566992231"/>
                    </a:ext>
                  </a:extLst>
                </a:gridCol>
                <a:gridCol w="994817">
                  <a:extLst>
                    <a:ext uri="{9D8B030D-6E8A-4147-A177-3AD203B41FA5}">
                      <a16:colId xmlns:a16="http://schemas.microsoft.com/office/drawing/2014/main" val="1318628695"/>
                    </a:ext>
                  </a:extLst>
                </a:gridCol>
                <a:gridCol w="994817">
                  <a:extLst>
                    <a:ext uri="{9D8B030D-6E8A-4147-A177-3AD203B41FA5}">
                      <a16:colId xmlns:a16="http://schemas.microsoft.com/office/drawing/2014/main" val="688610507"/>
                    </a:ext>
                  </a:extLst>
                </a:gridCol>
                <a:gridCol w="808288">
                  <a:extLst>
                    <a:ext uri="{9D8B030D-6E8A-4147-A177-3AD203B41FA5}">
                      <a16:colId xmlns:a16="http://schemas.microsoft.com/office/drawing/2014/main" val="2637773287"/>
                    </a:ext>
                  </a:extLst>
                </a:gridCol>
                <a:gridCol w="746112">
                  <a:extLst>
                    <a:ext uri="{9D8B030D-6E8A-4147-A177-3AD203B41FA5}">
                      <a16:colId xmlns:a16="http://schemas.microsoft.com/office/drawing/2014/main" val="3261420984"/>
                    </a:ext>
                  </a:extLst>
                </a:gridCol>
              </a:tblGrid>
              <a:tr h="378159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Cum Mar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Villupuram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0556581"/>
                  </a:ext>
                </a:extLst>
              </a:tr>
              <a:tr h="378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FY 22-23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FY 23-24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Delta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1796541"/>
                  </a:ext>
                </a:extLst>
              </a:tr>
              <a:tr h="378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1796057"/>
                  </a:ext>
                </a:extLst>
              </a:tr>
              <a:tr h="3781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4x2 Tipper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-4%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267131"/>
                  </a:ext>
                </a:extLst>
              </a:tr>
              <a:tr h="3781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6x4 Tipper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-9%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8304231"/>
                  </a:ext>
                </a:extLst>
              </a:tr>
              <a:tr h="3781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8x4 Tipper 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205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-20%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9992033"/>
                  </a:ext>
                </a:extLst>
              </a:tr>
              <a:tr h="3781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10x4 Tipper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-9%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024054"/>
                  </a:ext>
                </a:extLst>
              </a:tr>
              <a:tr h="3781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Tipper Total 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-14%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184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708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540038"/>
          </a:xfrm>
        </p:spPr>
        <p:txBody>
          <a:bodyPr/>
          <a:lstStyle/>
          <a:p>
            <a:r>
              <a:rPr lang="en-GB" dirty="0" smtClean="0"/>
              <a:t>BUCKET ANALYSIS FY 23-24</a:t>
            </a:r>
            <a:endParaRPr lang="en-GB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97538"/>
              </p:ext>
            </p:extLst>
          </p:nvPr>
        </p:nvGraphicFramePr>
        <p:xfrm>
          <a:off x="303069" y="1300460"/>
          <a:ext cx="11658021" cy="4869430"/>
        </p:xfrm>
        <a:graphic>
          <a:graphicData uri="http://schemas.openxmlformats.org/drawingml/2006/table">
            <a:tbl>
              <a:tblPr/>
              <a:tblGrid>
                <a:gridCol w="928772">
                  <a:extLst>
                    <a:ext uri="{9D8B030D-6E8A-4147-A177-3AD203B41FA5}">
                      <a16:colId xmlns:a16="http://schemas.microsoft.com/office/drawing/2014/main" val="724707199"/>
                    </a:ext>
                  </a:extLst>
                </a:gridCol>
                <a:gridCol w="1373809">
                  <a:extLst>
                    <a:ext uri="{9D8B030D-6E8A-4147-A177-3AD203B41FA5}">
                      <a16:colId xmlns:a16="http://schemas.microsoft.com/office/drawing/2014/main" val="2586173040"/>
                    </a:ext>
                  </a:extLst>
                </a:gridCol>
                <a:gridCol w="928772">
                  <a:extLst>
                    <a:ext uri="{9D8B030D-6E8A-4147-A177-3AD203B41FA5}">
                      <a16:colId xmlns:a16="http://schemas.microsoft.com/office/drawing/2014/main" val="3026882823"/>
                    </a:ext>
                  </a:extLst>
                </a:gridCol>
                <a:gridCol w="928772">
                  <a:extLst>
                    <a:ext uri="{9D8B030D-6E8A-4147-A177-3AD203B41FA5}">
                      <a16:colId xmlns:a16="http://schemas.microsoft.com/office/drawing/2014/main" val="4260139779"/>
                    </a:ext>
                  </a:extLst>
                </a:gridCol>
                <a:gridCol w="619181">
                  <a:extLst>
                    <a:ext uri="{9D8B030D-6E8A-4147-A177-3AD203B41FA5}">
                      <a16:colId xmlns:a16="http://schemas.microsoft.com/office/drawing/2014/main" val="3232150541"/>
                    </a:ext>
                  </a:extLst>
                </a:gridCol>
                <a:gridCol w="899748">
                  <a:extLst>
                    <a:ext uri="{9D8B030D-6E8A-4147-A177-3AD203B41FA5}">
                      <a16:colId xmlns:a16="http://schemas.microsoft.com/office/drawing/2014/main" val="1944619796"/>
                    </a:ext>
                  </a:extLst>
                </a:gridCol>
                <a:gridCol w="619181">
                  <a:extLst>
                    <a:ext uri="{9D8B030D-6E8A-4147-A177-3AD203B41FA5}">
                      <a16:colId xmlns:a16="http://schemas.microsoft.com/office/drawing/2014/main" val="1237215794"/>
                    </a:ext>
                  </a:extLst>
                </a:gridCol>
                <a:gridCol w="619181">
                  <a:extLst>
                    <a:ext uri="{9D8B030D-6E8A-4147-A177-3AD203B41FA5}">
                      <a16:colId xmlns:a16="http://schemas.microsoft.com/office/drawing/2014/main" val="2079454758"/>
                    </a:ext>
                  </a:extLst>
                </a:gridCol>
                <a:gridCol w="619181">
                  <a:extLst>
                    <a:ext uri="{9D8B030D-6E8A-4147-A177-3AD203B41FA5}">
                      <a16:colId xmlns:a16="http://schemas.microsoft.com/office/drawing/2014/main" val="4110142296"/>
                    </a:ext>
                  </a:extLst>
                </a:gridCol>
                <a:gridCol w="619181">
                  <a:extLst>
                    <a:ext uri="{9D8B030D-6E8A-4147-A177-3AD203B41FA5}">
                      <a16:colId xmlns:a16="http://schemas.microsoft.com/office/drawing/2014/main" val="611047801"/>
                    </a:ext>
                  </a:extLst>
                </a:gridCol>
                <a:gridCol w="619181">
                  <a:extLst>
                    <a:ext uri="{9D8B030D-6E8A-4147-A177-3AD203B41FA5}">
                      <a16:colId xmlns:a16="http://schemas.microsoft.com/office/drawing/2014/main" val="2697841477"/>
                    </a:ext>
                  </a:extLst>
                </a:gridCol>
                <a:gridCol w="619181">
                  <a:extLst>
                    <a:ext uri="{9D8B030D-6E8A-4147-A177-3AD203B41FA5}">
                      <a16:colId xmlns:a16="http://schemas.microsoft.com/office/drawing/2014/main" val="859305127"/>
                    </a:ext>
                  </a:extLst>
                </a:gridCol>
                <a:gridCol w="715928">
                  <a:extLst>
                    <a:ext uri="{9D8B030D-6E8A-4147-A177-3AD203B41FA5}">
                      <a16:colId xmlns:a16="http://schemas.microsoft.com/office/drawing/2014/main" val="1342771958"/>
                    </a:ext>
                  </a:extLst>
                </a:gridCol>
                <a:gridCol w="619181">
                  <a:extLst>
                    <a:ext uri="{9D8B030D-6E8A-4147-A177-3AD203B41FA5}">
                      <a16:colId xmlns:a16="http://schemas.microsoft.com/office/drawing/2014/main" val="951421126"/>
                    </a:ext>
                  </a:extLst>
                </a:gridCol>
                <a:gridCol w="928772">
                  <a:extLst>
                    <a:ext uri="{9D8B030D-6E8A-4147-A177-3AD203B41FA5}">
                      <a16:colId xmlns:a16="http://schemas.microsoft.com/office/drawing/2014/main" val="671592991"/>
                    </a:ext>
                  </a:extLst>
                </a:gridCol>
              </a:tblGrid>
              <a:tr h="247788">
                <a:tc gridSpan="15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Tipper Cummulative 23-24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135612"/>
                  </a:ext>
                </a:extLst>
              </a:tr>
              <a:tr h="247788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SL NO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BRANCH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0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BUCKET STATUS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CUM 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 outlet wise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338098"/>
                  </a:ext>
                </a:extLst>
              </a:tr>
              <a:tr h="2477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Lost but not found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Lost and Found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Delayed Known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Fought and Lost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B5 [AL]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272503"/>
                  </a:ext>
                </a:extLst>
              </a:tr>
              <a:tr h="4683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 LOYAL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Service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Finance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B4 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962067"/>
                  </a:ext>
                </a:extLst>
              </a:tr>
              <a:tr h="24778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TVS VILLUPURAM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600136"/>
                  </a:ext>
                </a:extLst>
              </a:tr>
              <a:tr h="24778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TVS PONDY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008417"/>
                  </a:ext>
                </a:extLst>
              </a:tr>
              <a:tr h="247788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4890982"/>
                  </a:ext>
                </a:extLst>
              </a:tr>
              <a:tr h="247788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PERCENTAGE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6282674"/>
                  </a:ext>
                </a:extLst>
              </a:tr>
              <a:tr h="231801"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6170413"/>
                  </a:ext>
                </a:extLst>
              </a:tr>
              <a:tr h="231801"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94555"/>
                  </a:ext>
                </a:extLst>
              </a:tr>
              <a:tr h="247788">
                <a:tc gridSpan="15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 Cummulative 23-24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82435"/>
                  </a:ext>
                </a:extLst>
              </a:tr>
              <a:tr h="247788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SL NO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BRANCH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0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BUCKET STATUS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TIV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CUM MS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 outlet wise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0630543"/>
                  </a:ext>
                </a:extLst>
              </a:tr>
              <a:tr h="2477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Lost but not found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Lost and Found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Delayed Known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Fought and Lost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B5 [AL]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173069"/>
                  </a:ext>
                </a:extLst>
              </a:tr>
              <a:tr h="4683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 LOYAL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Service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Finance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B4 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727650"/>
                  </a:ext>
                </a:extLst>
              </a:tr>
              <a:tr h="24778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TVS VILLUPURAM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262941"/>
                  </a:ext>
                </a:extLst>
              </a:tr>
              <a:tr h="24778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TVS PONDY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4149689"/>
                  </a:ext>
                </a:extLst>
              </a:tr>
              <a:tr h="247788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8788369"/>
                  </a:ext>
                </a:extLst>
              </a:tr>
              <a:tr h="247788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PERCENTAGE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5110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325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540038"/>
          </a:xfrm>
        </p:spPr>
        <p:txBody>
          <a:bodyPr/>
          <a:lstStyle/>
          <a:p>
            <a:r>
              <a:rPr lang="en-GB" dirty="0" smtClean="0"/>
              <a:t>HUB WISE SALES-LONG HAULAGE </a:t>
            </a: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240791"/>
              </p:ext>
            </p:extLst>
          </p:nvPr>
        </p:nvGraphicFramePr>
        <p:xfrm>
          <a:off x="7275946" y="2149764"/>
          <a:ext cx="4380346" cy="2672352"/>
        </p:xfrm>
        <a:graphic>
          <a:graphicData uri="http://schemas.openxmlformats.org/drawingml/2006/table">
            <a:tbl>
              <a:tblPr/>
              <a:tblGrid>
                <a:gridCol w="1322991">
                  <a:extLst>
                    <a:ext uri="{9D8B030D-6E8A-4147-A177-3AD203B41FA5}">
                      <a16:colId xmlns:a16="http://schemas.microsoft.com/office/drawing/2014/main" val="2013934983"/>
                    </a:ext>
                  </a:extLst>
                </a:gridCol>
                <a:gridCol w="609440">
                  <a:extLst>
                    <a:ext uri="{9D8B030D-6E8A-4147-A177-3AD203B41FA5}">
                      <a16:colId xmlns:a16="http://schemas.microsoft.com/office/drawing/2014/main" val="2498484839"/>
                    </a:ext>
                  </a:extLst>
                </a:gridCol>
                <a:gridCol w="549267">
                  <a:extLst>
                    <a:ext uri="{9D8B030D-6E8A-4147-A177-3AD203B41FA5}">
                      <a16:colId xmlns:a16="http://schemas.microsoft.com/office/drawing/2014/main" val="3935402774"/>
                    </a:ext>
                  </a:extLst>
                </a:gridCol>
                <a:gridCol w="1046499">
                  <a:extLst>
                    <a:ext uri="{9D8B030D-6E8A-4147-A177-3AD203B41FA5}">
                      <a16:colId xmlns:a16="http://schemas.microsoft.com/office/drawing/2014/main" val="2232033382"/>
                    </a:ext>
                  </a:extLst>
                </a:gridCol>
                <a:gridCol w="852149">
                  <a:extLst>
                    <a:ext uri="{9D8B030D-6E8A-4147-A177-3AD203B41FA5}">
                      <a16:colId xmlns:a16="http://schemas.microsoft.com/office/drawing/2014/main" val="2327032316"/>
                    </a:ext>
                  </a:extLst>
                </a:gridCol>
              </a:tblGrid>
              <a:tr h="207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Hub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LH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 Salience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LH Salience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095721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Pondicherry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696240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Chidambaram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1859363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Cuddalore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5833484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Kallakurichi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0059454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Tindivanam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905807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Villupuram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8612244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Virudachalam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2992995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89478"/>
                  </a:ext>
                </a:extLst>
              </a:tr>
            </a:tbl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0385837"/>
              </p:ext>
            </p:extLst>
          </p:nvPr>
        </p:nvGraphicFramePr>
        <p:xfrm>
          <a:off x="225136" y="1244599"/>
          <a:ext cx="6923809" cy="4989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78133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540038"/>
          </a:xfrm>
        </p:spPr>
        <p:txBody>
          <a:bodyPr/>
          <a:lstStyle/>
          <a:p>
            <a:r>
              <a:rPr lang="en-GB" dirty="0" smtClean="0"/>
              <a:t>HUB WISE SALES-C&amp;M </a:t>
            </a: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275946" y="2149764"/>
          <a:ext cx="4380346" cy="2672352"/>
        </p:xfrm>
        <a:graphic>
          <a:graphicData uri="http://schemas.openxmlformats.org/drawingml/2006/table">
            <a:tbl>
              <a:tblPr/>
              <a:tblGrid>
                <a:gridCol w="1322991">
                  <a:extLst>
                    <a:ext uri="{9D8B030D-6E8A-4147-A177-3AD203B41FA5}">
                      <a16:colId xmlns:a16="http://schemas.microsoft.com/office/drawing/2014/main" val="2013934983"/>
                    </a:ext>
                  </a:extLst>
                </a:gridCol>
                <a:gridCol w="609440">
                  <a:extLst>
                    <a:ext uri="{9D8B030D-6E8A-4147-A177-3AD203B41FA5}">
                      <a16:colId xmlns:a16="http://schemas.microsoft.com/office/drawing/2014/main" val="2498484839"/>
                    </a:ext>
                  </a:extLst>
                </a:gridCol>
                <a:gridCol w="549267">
                  <a:extLst>
                    <a:ext uri="{9D8B030D-6E8A-4147-A177-3AD203B41FA5}">
                      <a16:colId xmlns:a16="http://schemas.microsoft.com/office/drawing/2014/main" val="3935402774"/>
                    </a:ext>
                  </a:extLst>
                </a:gridCol>
                <a:gridCol w="1046499">
                  <a:extLst>
                    <a:ext uri="{9D8B030D-6E8A-4147-A177-3AD203B41FA5}">
                      <a16:colId xmlns:a16="http://schemas.microsoft.com/office/drawing/2014/main" val="2232033382"/>
                    </a:ext>
                  </a:extLst>
                </a:gridCol>
                <a:gridCol w="852149">
                  <a:extLst>
                    <a:ext uri="{9D8B030D-6E8A-4147-A177-3AD203B41FA5}">
                      <a16:colId xmlns:a16="http://schemas.microsoft.com/office/drawing/2014/main" val="2327032316"/>
                    </a:ext>
                  </a:extLst>
                </a:gridCol>
              </a:tblGrid>
              <a:tr h="207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Hub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LH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 Salience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LH Salience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095721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Pondicherry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696240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Chidambaram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1859363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Cuddalore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5833484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Kallakurichi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0059454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Tindivanam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905807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Villupuram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8612244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Virudachalam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2992995"/>
                  </a:ext>
                </a:extLst>
              </a:tr>
              <a:tr h="307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89478"/>
                  </a:ext>
                </a:extLst>
              </a:tr>
            </a:tbl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1707596"/>
              </p:ext>
            </p:extLst>
          </p:nvPr>
        </p:nvGraphicFramePr>
        <p:xfrm>
          <a:off x="438728" y="1152236"/>
          <a:ext cx="6765636" cy="51469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2742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373783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COMPETITION CUSTOMER CONVERSION-C&amp;M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9448799" y="1742364"/>
            <a:ext cx="223520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26 Tipper Customers converted to AL Fold in   </a:t>
            </a:r>
          </a:p>
          <a:p>
            <a:pPr algn="ctr"/>
            <a:r>
              <a:rPr lang="en-US" sz="3200" dirty="0"/>
              <a:t> </a:t>
            </a:r>
            <a:r>
              <a:rPr lang="en-US" sz="3200" dirty="0" smtClean="0"/>
              <a:t>FY 23-24</a:t>
            </a:r>
            <a:r>
              <a:rPr lang="en-US" sz="3200" dirty="0" smtClean="0">
                <a:solidFill>
                  <a:schemeClr val="bg1"/>
                </a:solidFill>
              </a:rPr>
              <a:t>TH SFL 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FINANCIE</a:t>
            </a:r>
            <a:r>
              <a:rPr lang="en-US" dirty="0" smtClean="0">
                <a:solidFill>
                  <a:schemeClr val="bg1"/>
                </a:solidFill>
              </a:rPr>
              <a:t>RS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363542"/>
              </p:ext>
            </p:extLst>
          </p:nvPr>
        </p:nvGraphicFramePr>
        <p:xfrm>
          <a:off x="748698" y="738909"/>
          <a:ext cx="8506138" cy="6076610"/>
        </p:xfrm>
        <a:graphic>
          <a:graphicData uri="http://schemas.openxmlformats.org/drawingml/2006/table">
            <a:tbl>
              <a:tblPr/>
              <a:tblGrid>
                <a:gridCol w="3483897">
                  <a:extLst>
                    <a:ext uri="{9D8B030D-6E8A-4147-A177-3AD203B41FA5}">
                      <a16:colId xmlns:a16="http://schemas.microsoft.com/office/drawing/2014/main" val="486617674"/>
                    </a:ext>
                  </a:extLst>
                </a:gridCol>
                <a:gridCol w="723926">
                  <a:extLst>
                    <a:ext uri="{9D8B030D-6E8A-4147-A177-3AD203B41FA5}">
                      <a16:colId xmlns:a16="http://schemas.microsoft.com/office/drawing/2014/main" val="711292677"/>
                    </a:ext>
                  </a:extLst>
                </a:gridCol>
                <a:gridCol w="995399">
                  <a:extLst>
                    <a:ext uri="{9D8B030D-6E8A-4147-A177-3AD203B41FA5}">
                      <a16:colId xmlns:a16="http://schemas.microsoft.com/office/drawing/2014/main" val="1352322242"/>
                    </a:ext>
                  </a:extLst>
                </a:gridCol>
                <a:gridCol w="1372444">
                  <a:extLst>
                    <a:ext uri="{9D8B030D-6E8A-4147-A177-3AD203B41FA5}">
                      <a16:colId xmlns:a16="http://schemas.microsoft.com/office/drawing/2014/main" val="3141674920"/>
                    </a:ext>
                  </a:extLst>
                </a:gridCol>
                <a:gridCol w="1930472">
                  <a:extLst>
                    <a:ext uri="{9D8B030D-6E8A-4147-A177-3AD203B41FA5}">
                      <a16:colId xmlns:a16="http://schemas.microsoft.com/office/drawing/2014/main" val="3455444985"/>
                    </a:ext>
                  </a:extLst>
                </a:gridCol>
              </a:tblGrid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NAME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VERTICAL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COMPETITOR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REASON FOR CONVERSION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961056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 RAMESH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Product Performance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08942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ADHIPARASAKTHI BLUE METALS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5607533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ANNAI BLUE METALS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600535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CHAKARAVARTHY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Competitive Pricing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6005615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DHANUSU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Competitive Pricing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2253738"/>
                  </a:ext>
                </a:extLst>
              </a:tr>
              <a:tr h="2353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G.THRUSANGU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1199931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GM AND CO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8166011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HAMRESH INFRA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Bharath Benz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1549083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I.YASIN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3412490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K.KARUNANITHI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Bharath Benz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Product Performance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0902312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KALIYAMOORTHY EZHILARASAN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Tata/Bharath Benz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0574509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 KALYANAKUMAR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Competitive price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8364112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MANI AND CO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8572886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MP CONSTRUCTIONS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Bharath Benz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Product Performance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0728096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OM SAKTHI CONSTRUCTIONS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RMC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Product Performance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6289776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P.ARIVAZHAGAN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8487303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PSA MINES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Competitive pricing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7646446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R.VIMALRAJ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8434733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SABANAYAGAM AND CO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RMC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Bharath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Benz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0133365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SRI DURGAIAMMAN CONSTRUCTIONS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Bharath Benz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Product Performance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0383936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SRV CONSTRUCTION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Bharath Benz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Product Performance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4861549"/>
                  </a:ext>
                </a:extLst>
              </a:tr>
              <a:tr h="44599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THULUKKANAGOUNDER </a:t>
                      </a:r>
                      <a:b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KANNIYAPPAN KUMAR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Bharath Benz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Product Performance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581470"/>
                  </a:ext>
                </a:extLst>
              </a:tr>
              <a:tr h="388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TRIANGLE ROOFING SYSTEM</a:t>
                      </a:r>
                      <a:b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AND ENGINEERING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8518153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 WELD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Bharath Benz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9051450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V.P.G. RAVI SHANKAR ENTERPRISES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RMC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9088862"/>
                  </a:ext>
                </a:extLst>
              </a:tr>
              <a:tr h="2086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VINAYAGA READY MIX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C&amp;M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METAL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5174" marR="5174" marT="51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7665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1629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224752" cy="373783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COMPETITION CUSTOMER CONVERSION-LONG HAUL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9448799" y="1742364"/>
            <a:ext cx="223520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11 LH Customers converted to AL Fold in   </a:t>
            </a:r>
          </a:p>
          <a:p>
            <a:pPr algn="ctr"/>
            <a:r>
              <a:rPr lang="en-US" sz="3200" dirty="0"/>
              <a:t> </a:t>
            </a:r>
            <a:r>
              <a:rPr lang="en-US" sz="3200" dirty="0" smtClean="0"/>
              <a:t>FY 23-24</a:t>
            </a:r>
            <a:r>
              <a:rPr lang="en-US" sz="3200" dirty="0" smtClean="0">
                <a:solidFill>
                  <a:schemeClr val="bg1"/>
                </a:solidFill>
              </a:rPr>
              <a:t>TH SFL 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FINANCIE</a:t>
            </a:r>
            <a:r>
              <a:rPr lang="en-US" dirty="0" smtClean="0">
                <a:solidFill>
                  <a:schemeClr val="bg1"/>
                </a:solidFill>
              </a:rPr>
              <a:t>RS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6058717"/>
              </p:ext>
            </p:extLst>
          </p:nvPr>
        </p:nvGraphicFramePr>
        <p:xfrm>
          <a:off x="681180" y="1039885"/>
          <a:ext cx="7945583" cy="4723608"/>
        </p:xfrm>
        <a:graphic>
          <a:graphicData uri="http://schemas.openxmlformats.org/drawingml/2006/table">
            <a:tbl>
              <a:tblPr/>
              <a:tblGrid>
                <a:gridCol w="2422434">
                  <a:extLst>
                    <a:ext uri="{9D8B030D-6E8A-4147-A177-3AD203B41FA5}">
                      <a16:colId xmlns:a16="http://schemas.microsoft.com/office/drawing/2014/main" val="3692984436"/>
                    </a:ext>
                  </a:extLst>
                </a:gridCol>
                <a:gridCol w="1065871">
                  <a:extLst>
                    <a:ext uri="{9D8B030D-6E8A-4147-A177-3AD203B41FA5}">
                      <a16:colId xmlns:a16="http://schemas.microsoft.com/office/drawing/2014/main" val="3150133372"/>
                    </a:ext>
                  </a:extLst>
                </a:gridCol>
                <a:gridCol w="1243516">
                  <a:extLst>
                    <a:ext uri="{9D8B030D-6E8A-4147-A177-3AD203B41FA5}">
                      <a16:colId xmlns:a16="http://schemas.microsoft.com/office/drawing/2014/main" val="350550177"/>
                    </a:ext>
                  </a:extLst>
                </a:gridCol>
                <a:gridCol w="1082020">
                  <a:extLst>
                    <a:ext uri="{9D8B030D-6E8A-4147-A177-3AD203B41FA5}">
                      <a16:colId xmlns:a16="http://schemas.microsoft.com/office/drawing/2014/main" val="1350067179"/>
                    </a:ext>
                  </a:extLst>
                </a:gridCol>
                <a:gridCol w="2131742">
                  <a:extLst>
                    <a:ext uri="{9D8B030D-6E8A-4147-A177-3AD203B41FA5}">
                      <a16:colId xmlns:a16="http://schemas.microsoft.com/office/drawing/2014/main" val="2190799450"/>
                    </a:ext>
                  </a:extLst>
                </a:gridCol>
              </a:tblGrid>
              <a:tr h="3936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NAME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VERTICAL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COMPETITOR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REASON FOR CONVERSION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15698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ARUN REDDY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LOAD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Bharath Benz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9330068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DURAIRAJ SAKTHIVEL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LOOSE CEMENT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5240914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GANAPATHY RAJESH KUMARAN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FLY ASH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product performance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9438698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K. K. LOGISTICS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CHEMICALS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Bharath Benz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Competitive Pricing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513881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KANNAN KARTHIKEYAN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LOAD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Competitive pricing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0436274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PALANIAPPA TRANSPORT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LOAD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Bharath Benz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1865191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R.VISWARAJ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LOOSE CEMENT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252774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RAJA S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COAL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product performance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0055162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RAMAMOORTHY VIJAYRAM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LOOSE CEMENT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Customer Rapport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263121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SIVA NIRMALA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Bharath Benz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Product Performance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6624867"/>
                  </a:ext>
                </a:extLst>
              </a:tr>
              <a:tr h="3936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TSK CEMENT ULAGAM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 Haulage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LOOSE CEMENT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Tata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Good Customer Rapport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359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1485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L Custom Blue palette">
      <a:dk1>
        <a:srgbClr val="003764"/>
      </a:dk1>
      <a:lt1>
        <a:srgbClr val="FFFFFF"/>
      </a:lt1>
      <a:dk2>
        <a:srgbClr val="0070C0"/>
      </a:dk2>
      <a:lt2>
        <a:srgbClr val="E1F1FF"/>
      </a:lt2>
      <a:accent1>
        <a:srgbClr val="003F72"/>
      </a:accent1>
      <a:accent2>
        <a:srgbClr val="0041C4"/>
      </a:accent2>
      <a:accent3>
        <a:srgbClr val="5CD3FF"/>
      </a:accent3>
      <a:accent4>
        <a:srgbClr val="00C8A1"/>
      </a:accent4>
      <a:accent5>
        <a:srgbClr val="C5EF01"/>
      </a:accent5>
      <a:accent6>
        <a:srgbClr val="99FFCC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985B64F-57E0-4780-9DF1-3A5FE3C3067F}" vid="{C12C6343-F244-496C-B507-79FACB4DE6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Ashok Leyland 2023 Template India Final</Template>
  <TotalTime>495</TotalTime>
  <Words>1319</Words>
  <Application>Microsoft Office PowerPoint</Application>
  <PresentationFormat>Widescreen</PresentationFormat>
  <Paragraphs>816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roboto</vt:lpstr>
      <vt:lpstr>Wingdings</vt:lpstr>
      <vt:lpstr>Office Theme</vt:lpstr>
      <vt:lpstr>PERFORMANCE REPORT</vt:lpstr>
      <vt:lpstr>% of Growth over FY 22-23 VS FY 23-24</vt:lpstr>
      <vt:lpstr>MARKET SHARE PERFORMANCE-LH</vt:lpstr>
      <vt:lpstr>MARKET SHARE PERFORMANCE-TIPPER</vt:lpstr>
      <vt:lpstr>BUCKET ANALYSIS FY 23-24</vt:lpstr>
      <vt:lpstr>HUB WISE SALES-LONG HAULAGE </vt:lpstr>
      <vt:lpstr>HUB WISE SALES-C&amp;M </vt:lpstr>
      <vt:lpstr>COMPETITION CUSTOMER CONVERSION-C&amp;M</vt:lpstr>
      <vt:lpstr>COMPETITION CUSTOMER CONVERSION-LONG HAUL</vt:lpstr>
      <vt:lpstr>TOP 20 CUSTOMERS</vt:lpstr>
      <vt:lpstr>MAP : CUSTOMER MEET </vt:lpstr>
      <vt:lpstr>PowerPoint Presentation</vt:lpstr>
      <vt:lpstr>LOAN MELAS’S WITH FINANCIERS</vt:lpstr>
      <vt:lpstr>MAP : TOUCH &amp; FEEL </vt:lpstr>
      <vt:lpstr>PowerPoint Presentation</vt:lpstr>
    </vt:vector>
  </TitlesOfParts>
  <Company>Ashok Leyland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Manasa P ( Communication )</dc:creator>
  <cp:lastModifiedBy>Georgebirla  Bose ( SALES)</cp:lastModifiedBy>
  <cp:revision>35</cp:revision>
  <dcterms:created xsi:type="dcterms:W3CDTF">2023-02-01T09:31:11Z</dcterms:created>
  <dcterms:modified xsi:type="dcterms:W3CDTF">2024-04-09T04:42:39Z</dcterms:modified>
</cp:coreProperties>
</file>

<file path=docProps/thumbnail.jpeg>
</file>